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A49EE5-8C89-4418-94BD-1F61FAA0FD56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279DAB-8F6F-4FDC-B50A-CC8B41A59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8610600" cy="285749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Презентация 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к уроку-зачету в 8 классе  по теме «Тепловые явления»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429000"/>
            <a:ext cx="8501090" cy="235745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Разработала: учитель физики высшей категории        </a:t>
            </a:r>
            <a:r>
              <a:rPr lang="ru-RU" dirty="0" smtClean="0"/>
              <a:t>МАОУ </a:t>
            </a:r>
            <a:r>
              <a:rPr lang="ru-RU" dirty="0" smtClean="0"/>
              <a:t>СОШ № </a:t>
            </a:r>
            <a:r>
              <a:rPr lang="ru-RU" sz="4400" dirty="0" smtClean="0"/>
              <a:t>11 </a:t>
            </a:r>
            <a:r>
              <a:rPr lang="ru-RU" sz="2400" dirty="0" smtClean="0"/>
              <a:t>ст. Нижнебаканской Крымского района Краснодарского края</a:t>
            </a:r>
            <a:r>
              <a:rPr lang="ru-RU" dirty="0" smtClean="0"/>
              <a:t> </a:t>
            </a:r>
          </a:p>
          <a:p>
            <a:r>
              <a:rPr lang="ru-RU" sz="3200" b="1" i="1" dirty="0" smtClean="0"/>
              <a:t>Гончарова Людмила Владимировна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571480"/>
            <a:ext cx="4614866" cy="555468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5. На рисунке изображен график плавления и  кристаллизации нафталина. Какая точка соответствует началу отвердевания?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а)   </a:t>
            </a:r>
            <a:r>
              <a:rPr lang="ru-RU" sz="2400" dirty="0" smtClean="0">
                <a:solidFill>
                  <a:srgbClr val="002060"/>
                </a:solidFill>
              </a:rPr>
              <a:t>4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б)   </a:t>
            </a:r>
            <a:r>
              <a:rPr lang="ru-RU" sz="2400" dirty="0" smtClean="0">
                <a:solidFill>
                  <a:srgbClr val="002060"/>
                </a:solidFill>
              </a:rPr>
              <a:t>3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в)   </a:t>
            </a:r>
            <a:r>
              <a:rPr lang="ru-RU" sz="2400" dirty="0" smtClean="0">
                <a:solidFill>
                  <a:srgbClr val="002060"/>
                </a:solidFill>
              </a:rPr>
              <a:t>6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г)   </a:t>
            </a:r>
            <a:r>
              <a:rPr lang="ru-RU" sz="2400" dirty="0" smtClean="0">
                <a:solidFill>
                  <a:srgbClr val="002060"/>
                </a:solidFill>
              </a:rPr>
              <a:t>5</a:t>
            </a:r>
          </a:p>
          <a:p>
            <a:endParaRPr lang="ru-RU" dirty="0"/>
          </a:p>
        </p:txBody>
      </p:sp>
      <p:pic>
        <p:nvPicPr>
          <p:cNvPr id="5" name="Picture 3" descr="C:\Users\1\Documents\Scanned Documents\графи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000108"/>
            <a:ext cx="3617709" cy="2376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686800" cy="928694"/>
          </a:xfrm>
        </p:spPr>
        <p:txBody>
          <a:bodyPr/>
          <a:lstStyle/>
          <a:p>
            <a:r>
              <a:rPr lang="ru-RU" dirty="0" smtClean="0"/>
              <a:t>б)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357298"/>
            <a:ext cx="3260308" cy="78581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071546"/>
            <a:ext cx="1857388" cy="1505461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429132"/>
            <a:ext cx="1643074" cy="1643074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57148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500438"/>
            <a:ext cx="2428892" cy="984120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428868"/>
            <a:ext cx="2808883" cy="857256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57148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5227" y="2500306"/>
            <a:ext cx="3828773" cy="785818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429000"/>
            <a:ext cx="2225218" cy="857256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429132"/>
            <a:ext cx="1428760" cy="1500198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28586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cs typeface="Microsoft Uighur" pitchFamily="2" charset="-78"/>
              </a:rPr>
              <a:t>Физическая разминка</a:t>
            </a:r>
            <a:endParaRPr lang="ru-RU" i="1" dirty="0">
              <a:solidFill>
                <a:srgbClr val="FF0000"/>
              </a:solidFill>
              <a:cs typeface="Microsoft Uighu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Физическая разминка </a:t>
            </a:r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714488"/>
            <a:ext cx="3571900" cy="1198098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071810"/>
            <a:ext cx="4655787" cy="1285884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643446"/>
            <a:ext cx="2714644" cy="1478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Верно или неверно записана формула?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3" y="2500306"/>
            <a:ext cx="2393723" cy="785818"/>
          </a:xfrm>
          <a:prstGeom prst="rect">
            <a:avLst/>
          </a:prstGeom>
          <a:noFill/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2428868"/>
            <a:ext cx="2357454" cy="793961"/>
          </a:xfrm>
          <a:prstGeom prst="rect">
            <a:avLst/>
          </a:prstGeom>
          <a:noFill/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09" y="3571876"/>
            <a:ext cx="2162923" cy="857256"/>
          </a:xfrm>
          <a:prstGeom prst="rect">
            <a:avLst/>
          </a:prstGeom>
          <a:noFill/>
        </p:spPr>
      </p:pic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286124"/>
            <a:ext cx="1646412" cy="1285884"/>
          </a:xfrm>
          <a:prstGeom prst="rect">
            <a:avLst/>
          </a:prstGeom>
          <a:noFill/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143248"/>
            <a:ext cx="2576653" cy="1428760"/>
          </a:xfrm>
          <a:prstGeom prst="rect">
            <a:avLst/>
          </a:prstGeom>
          <a:noFill/>
        </p:spPr>
      </p:pic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1571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11" name="Picture 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786322"/>
            <a:ext cx="2443180" cy="928694"/>
          </a:xfrm>
          <a:prstGeom prst="rect">
            <a:avLst/>
          </a:prstGeom>
          <a:noFill/>
        </p:spPr>
      </p:pic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13" name="Picture 1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500570"/>
            <a:ext cx="1643074" cy="1489906"/>
          </a:xfrm>
          <a:prstGeom prst="rect">
            <a:avLst/>
          </a:prstGeom>
          <a:noFill/>
        </p:spPr>
      </p:pic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500306"/>
            <a:ext cx="2286016" cy="816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2662051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 Какое движение называется тепловым?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равномерное движение отдельной    молекулы;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непрерывное беспорядочное движение большого числа молекул;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равномерное движение большого числа молекул.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chemeClr val="bg2">
                    <a:lumMod val="50000"/>
                  </a:schemeClr>
                </a:solidFill>
              </a:rPr>
              <a:t>Теоретический тест</a:t>
            </a:r>
            <a:endParaRPr lang="ru-RU" sz="48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00034" y="3286124"/>
            <a:ext cx="8286808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9575" algn="l"/>
              </a:tabLst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Какое из приведенных ниже предложений    является определением внутренней энергии? 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энергия движения и взаимодействия частиц, их которых состоит тело;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энергия, которой обладает тело вследствие своего движения; 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</a:t>
            </a:r>
            <a:r>
              <a:rPr kumimoji="0" lang="en-US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нет верного ответа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3.Каким способом можно изменить внутреннюю энергию?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внутреннюю энергию изменить нельзя;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совершением работы; 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совершением работы и путем теплопередачи.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4. Какой вид теплопередачи сопровождается переносом энергии?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теплопроводность; 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конвекция и излучение;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конвекция.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5. Каким способом изменяется внутренняя энергия стальной пластины, если ее поместить на горячую плиту?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путем теплопередачи;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путем совершения работы;</a:t>
            </a:r>
          </a:p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внутренняя энергия не меняется.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cuments\Scanned Documents\таблиц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8863" y="857233"/>
            <a:ext cx="4979153" cy="533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  <a:buNone/>
            </a:pPr>
            <a:r>
              <a:rPr lang="ru-RU" b="1" dirty="0" smtClean="0"/>
              <a:t>1. Назовите физическую величину, показывающую, какое количество теплоты необходимо для нагревания вещества массой 1 кг на 1 </a:t>
            </a:r>
            <a:r>
              <a:rPr lang="ru-RU" b="1" baseline="30000" dirty="0" smtClean="0"/>
              <a:t>0</a:t>
            </a:r>
            <a:r>
              <a:rPr lang="ru-RU" b="1" dirty="0" smtClean="0"/>
              <a:t>С.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а)  удельная теплота сгорания топлива; </a:t>
            </a:r>
          </a:p>
          <a:p>
            <a:pPr>
              <a:buNone/>
            </a:pPr>
            <a:r>
              <a:rPr lang="ru-RU" dirty="0" smtClean="0"/>
              <a:t>б)  удельная теплота парообразования ;</a:t>
            </a:r>
          </a:p>
          <a:p>
            <a:pPr>
              <a:buNone/>
            </a:pPr>
            <a:r>
              <a:rPr lang="ru-RU" dirty="0" smtClean="0"/>
              <a:t>в) удельная теплоемкость;</a:t>
            </a:r>
          </a:p>
          <a:p>
            <a:pPr>
              <a:buNone/>
            </a:pPr>
            <a:r>
              <a:rPr lang="ru-RU" dirty="0" smtClean="0"/>
              <a:t>г) среди ответов нет верных.</a:t>
            </a:r>
          </a:p>
          <a:p>
            <a:r>
              <a:rPr lang="ru-RU" b="1" dirty="0" smtClean="0"/>
              <a:t>2. Какой буквой обозначают удельную теплоту парообразования?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а)  </a:t>
            </a:r>
            <a:r>
              <a:rPr lang="en-US" b="1" i="1" dirty="0" smtClean="0"/>
              <a:t>r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б)  </a:t>
            </a:r>
            <a:r>
              <a:rPr lang="en-US" b="1" dirty="0" smtClean="0"/>
              <a:t>Q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в)   </a:t>
            </a:r>
            <a:r>
              <a:rPr lang="en-US" b="1" i="1" dirty="0" smtClean="0"/>
              <a:t>q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г)   </a:t>
            </a:r>
            <a:r>
              <a:rPr lang="ru-RU" b="1" i="1" dirty="0" smtClean="0"/>
              <a:t>с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 </a:t>
            </a:r>
            <a:r>
              <a:rPr lang="ru-RU" b="1" dirty="0" smtClean="0"/>
              <a:t>При каком процессе количество теплоты вычисляется по формуле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ru-RU" b="1" dirty="0" smtClean="0"/>
              <a:t>а)  </a:t>
            </a:r>
            <a:r>
              <a:rPr lang="ru-RU" dirty="0" smtClean="0"/>
              <a:t>при  конденсации</a:t>
            </a:r>
            <a:endParaRPr lang="en-US" dirty="0" smtClean="0"/>
          </a:p>
          <a:p>
            <a:pPr>
              <a:buNone/>
            </a:pPr>
            <a:r>
              <a:rPr lang="ru-RU" b="1" dirty="0" smtClean="0"/>
              <a:t>б)  </a:t>
            </a:r>
            <a:r>
              <a:rPr lang="ru-RU" dirty="0" smtClean="0"/>
              <a:t>при сгорании топлива</a:t>
            </a:r>
          </a:p>
          <a:p>
            <a:pPr>
              <a:buNone/>
            </a:pPr>
            <a:r>
              <a:rPr lang="ru-RU" b="1" dirty="0" smtClean="0"/>
              <a:t>в)  </a:t>
            </a:r>
            <a:r>
              <a:rPr lang="ru-RU" dirty="0" smtClean="0"/>
              <a:t>при плавлении </a:t>
            </a:r>
          </a:p>
          <a:p>
            <a:pPr>
              <a:buNone/>
            </a:pPr>
            <a:r>
              <a:rPr lang="ru-RU" b="1" dirty="0" smtClean="0"/>
              <a:t>г)   </a:t>
            </a:r>
            <a:r>
              <a:rPr lang="ru-RU" dirty="0" smtClean="0"/>
              <a:t>среди ответов нет верного</a:t>
            </a:r>
            <a:r>
              <a:rPr lang="ru-RU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4.  Как изменится скорость испарения жидкости при повышении ее температуры, если остальные условия остаются неизменными?</a:t>
            </a:r>
            <a:endParaRPr lang="en-US" b="1" dirty="0" smtClean="0"/>
          </a:p>
          <a:p>
            <a:pPr>
              <a:buNone/>
            </a:pPr>
            <a:r>
              <a:rPr lang="ru-RU" b="1" dirty="0" smtClean="0"/>
              <a:t>а)   </a:t>
            </a:r>
            <a:r>
              <a:rPr lang="ru-RU" dirty="0" smtClean="0"/>
              <a:t>не изменится</a:t>
            </a:r>
          </a:p>
          <a:p>
            <a:pPr>
              <a:buNone/>
            </a:pPr>
            <a:r>
              <a:rPr lang="ru-RU" b="1" dirty="0" smtClean="0"/>
              <a:t>б)  </a:t>
            </a:r>
            <a:r>
              <a:rPr lang="ru-RU" dirty="0" smtClean="0"/>
              <a:t>увеличится</a:t>
            </a:r>
          </a:p>
          <a:p>
            <a:pPr>
              <a:buNone/>
            </a:pPr>
            <a:r>
              <a:rPr lang="ru-RU" b="1" dirty="0" smtClean="0"/>
              <a:t>в)  </a:t>
            </a:r>
            <a:r>
              <a:rPr lang="ru-RU" dirty="0" smtClean="0"/>
              <a:t>уменьшится</a:t>
            </a:r>
          </a:p>
          <a:p>
            <a:pPr>
              <a:buNone/>
            </a:pPr>
            <a:r>
              <a:rPr lang="ru-RU" b="1" dirty="0" smtClean="0"/>
              <a:t>г)   </a:t>
            </a:r>
            <a:r>
              <a:rPr lang="ru-RU" dirty="0" smtClean="0"/>
              <a:t>может увеличится, а может и уменьшится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299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Поток</vt:lpstr>
      <vt:lpstr>Открытая</vt:lpstr>
      <vt:lpstr>Презентация   к уроку-зачету в 8 классе  по теме «Тепловые явления» </vt:lpstr>
      <vt:lpstr>Физическая разминка</vt:lpstr>
      <vt:lpstr>Физическая разминка </vt:lpstr>
      <vt:lpstr>Верно или неверно записана формула?</vt:lpstr>
      <vt:lpstr>Теоретический тест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к уроку-зачету в 8 классе  по теме «Тепловые явления»</dc:title>
  <dc:creator>1</dc:creator>
  <cp:lastModifiedBy>Людмила</cp:lastModifiedBy>
  <cp:revision>26</cp:revision>
  <dcterms:created xsi:type="dcterms:W3CDTF">2008-01-28T09:45:19Z</dcterms:created>
  <dcterms:modified xsi:type="dcterms:W3CDTF">2011-11-14T09:15:41Z</dcterms:modified>
</cp:coreProperties>
</file>